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765" r:id="rId2"/>
    <p:sldId id="959" r:id="rId3"/>
    <p:sldId id="961" r:id="rId4"/>
    <p:sldId id="1022" r:id="rId5"/>
    <p:sldId id="1014" r:id="rId6"/>
    <p:sldId id="1015" r:id="rId7"/>
    <p:sldId id="1020" r:id="rId8"/>
    <p:sldId id="1021" r:id="rId9"/>
    <p:sldId id="1016" r:id="rId10"/>
    <p:sldId id="1017" r:id="rId11"/>
    <p:sldId id="1019" r:id="rId12"/>
    <p:sldId id="1024" r:id="rId13"/>
    <p:sldId id="836" r:id="rId14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1CB7"/>
    <a:srgbClr val="FF9966"/>
    <a:srgbClr val="5799E1"/>
    <a:srgbClr val="EDFCFD"/>
    <a:srgbClr val="082FAC"/>
    <a:srgbClr val="0000FF"/>
    <a:srgbClr val="0099FF"/>
    <a:srgbClr val="00B050"/>
    <a:srgbClr val="DC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868" autoAdjust="0"/>
  </p:normalViewPr>
  <p:slideViewPr>
    <p:cSldViewPr>
      <p:cViewPr varScale="1">
        <p:scale>
          <a:sx n="79" d="100"/>
          <a:sy n="79" d="100"/>
        </p:scale>
        <p:origin x="102" y="90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  <a:latin typeface="Times New Roman" panose="02020603050405020304" pitchFamily="18" charset="0"/>
              </a:rPr>
              <a:t>Внесение ГТС в Регистр</a:t>
            </a:r>
          </a:p>
        </c:rich>
      </c:tx>
      <c:layout>
        <c:manualLayout>
          <c:xMode val="edge"/>
          <c:yMode val="edge"/>
          <c:x val="0.14716472267064831"/>
          <c:y val="2.0967682883719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>
                <a:solidFill>
                  <a:schemeClr val="accent4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chemeClr val="accent4"/>
                </a:contourClr>
              </a:sp3d>
            </c:spPr>
          </c:dPt>
          <c:dPt>
            <c:idx val="1"/>
            <c:bubble3D val="0"/>
            <c:spPr>
              <a:solidFill>
                <a:srgbClr val="001CB7"/>
              </a:solidFill>
              <a:ln w="6350">
                <a:solidFill>
                  <a:schemeClr val="accent4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350" prstMaterial="matte">
                <a:contourClr>
                  <a:schemeClr val="accent4"/>
                </a:contourClr>
              </a:sp3d>
            </c:spPr>
          </c:dPt>
          <c:dLbls>
            <c:dLbl>
              <c:idx val="0"/>
              <c:layout>
                <c:manualLayout>
                  <c:x val="-0.21307038881756918"/>
                  <c:y val="0.143082902404783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20,31%</a:t>
                    </a:r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9807057331034"/>
                      <c:h val="0.1385013807850978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236217554917657"/>
                  <c:y val="-0.2448171794043086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79,69%</a:t>
                    </a:r>
                    <a:endParaRPr lang="en-US" sz="2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642944189562587"/>
                      <c:h val="0.138501380785097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 в Регистр</c:v>
                </c:pt>
                <c:pt idx="1">
                  <c:v>Не внесено в Регистр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20.309999999999999</c:v>
                </c:pt>
                <c:pt idx="1">
                  <c:v>79.69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solidFill>
            <a:schemeClr val="accent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720995603287977E-3"/>
          <c:y val="0.8498462975195723"/>
          <c:w val="0.99827900439671202"/>
          <c:h val="0.1445005848973625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279662056"/>
        <c:axId val="279663232"/>
      </c:barChart>
      <c:catAx>
        <c:axId val="279662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663232"/>
        <c:crosses val="autoZero"/>
        <c:auto val="1"/>
        <c:lblAlgn val="ctr"/>
        <c:lblOffset val="100"/>
        <c:noMultiLvlLbl val="0"/>
      </c:catAx>
      <c:valAx>
        <c:axId val="2796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66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650287611004"/>
          <c:y val="0.89831953995204994"/>
          <c:w val="0.70269461533114363"/>
          <c:h val="9.326236206526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3540784185946"/>
          <c:y val="0.25283870227903893"/>
          <c:w val="0.83753149777343328"/>
          <c:h val="0.6097473662167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100"/>
        <c:axId val="279663624"/>
        <c:axId val="359208224"/>
      </c:barChart>
      <c:catAx>
        <c:axId val="279663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208224"/>
        <c:crosses val="autoZero"/>
        <c:auto val="1"/>
        <c:lblAlgn val="ctr"/>
        <c:lblOffset val="100"/>
        <c:noMultiLvlLbl val="0"/>
      </c:catAx>
      <c:valAx>
        <c:axId val="3592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66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650287611004"/>
          <c:y val="0.89831953995204994"/>
          <c:w val="0.70269461533114363"/>
          <c:h val="9.326236206526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359207832"/>
        <c:axId val="359208616"/>
      </c:barChart>
      <c:catAx>
        <c:axId val="359207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208616"/>
        <c:crosses val="autoZero"/>
        <c:auto val="1"/>
        <c:lblAlgn val="ctr"/>
        <c:lblOffset val="100"/>
        <c:noMultiLvlLbl val="0"/>
      </c:catAx>
      <c:valAx>
        <c:axId val="35920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920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229083105187867"/>
          <c:w val="1"/>
          <c:h val="9.326236206526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правонарушений при осуществлении постоянного </a:t>
            </a:r>
            <a:br>
              <a:rPr lang="ru-RU" sz="16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государственного надзора</a:t>
            </a:r>
          </a:p>
        </c:rich>
      </c:tx>
      <c:layout>
        <c:manualLayout>
          <c:xMode val="edge"/>
          <c:yMode val="edge"/>
          <c:x val="0.12879866982900656"/>
          <c:y val="5.2117269784613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600" b="0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528233239947825E-2"/>
          <c:y val="0.24561057001896908"/>
          <c:w val="0.87543291715134053"/>
          <c:h val="0.58692038333189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'[ПН правонарушения вставка.xlsx]Лист1'!$A$19</c:f>
              <c:strCache>
                <c:ptCount val="1"/>
                <c:pt idx="0">
                  <c:v>9 месяцев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'[ПН правонарушения вставка.xlsx]Лист1'!$B$18</c:f>
              <c:strCache>
                <c:ptCount val="1"/>
                <c:pt idx="0">
                  <c:v>Количество правонарушений</c:v>
                </c:pt>
              </c:strCache>
            </c:strRef>
          </c:cat>
          <c:val>
            <c:numRef>
              <c:f>'[ПН правонарушения вставка.xlsx]Лист1'!$B$19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ser>
          <c:idx val="1"/>
          <c:order val="1"/>
          <c:tx>
            <c:strRef>
              <c:f>'[ПН правонарушения вставка.xlsx]Лист1'!$A$20</c:f>
              <c:strCache>
                <c:ptCount val="1"/>
                <c:pt idx="0">
                  <c:v>9 месяцев 2022</c:v>
                </c:pt>
              </c:strCache>
            </c:strRef>
          </c:tx>
          <c:spPr>
            <a:solidFill>
              <a:srgbClr val="082FA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2FA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'[ПН правонарушения вставка.xlsx]Лист1'!$B$18</c:f>
              <c:strCache>
                <c:ptCount val="1"/>
                <c:pt idx="0">
                  <c:v>Количество правонарушений</c:v>
                </c:pt>
              </c:strCache>
            </c:strRef>
          </c:cat>
          <c:val>
            <c:numRef>
              <c:f>'[ПН правонарушения вставка.xlsx]Лист1'!$B$20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212928"/>
        <c:axId val="359207048"/>
      </c:barChart>
      <c:catAx>
        <c:axId val="3592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207048"/>
        <c:crosses val="autoZero"/>
        <c:auto val="1"/>
        <c:lblAlgn val="ctr"/>
        <c:lblOffset val="100"/>
        <c:noMultiLvlLbl val="0"/>
      </c:catAx>
      <c:valAx>
        <c:axId val="35920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21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Среднее количество нарушений на 1 проверку</a:t>
            </a:r>
          </a:p>
        </c:rich>
      </c:tx>
      <c:layout>
        <c:manualLayout>
          <c:xMode val="edge"/>
          <c:yMode val="edge"/>
          <c:x val="0.15051954787011584"/>
          <c:y val="3.7665764285820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817147856517939E-2"/>
          <c:y val="0.19178880232064982"/>
          <c:w val="0.8966272965879265"/>
          <c:h val="0.58101960343827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'[ПН правонарушения вставка.xlsx]Лист1'!$A$26</c:f>
              <c:strCache>
                <c:ptCount val="1"/>
                <c:pt idx="0">
                  <c:v>9 месяцев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333333333333333E-2"/>
                  <c:y val="3.265743584099583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'[ПН правонарушения вставка.xlsx]Лист1'!$B$25</c:f>
              <c:strCache>
                <c:ptCount val="1"/>
                <c:pt idx="0">
                  <c:v>Среднее количество нарушений на 1 проверку</c:v>
                </c:pt>
              </c:strCache>
            </c:strRef>
          </c:cat>
          <c:val>
            <c:numRef>
              <c:f>'[ПН правонарушения вставка.xlsx]Лист1'!$B$26</c:f>
              <c:numCache>
                <c:formatCode>General</c:formatCode>
                <c:ptCount val="1"/>
                <c:pt idx="0">
                  <c:v>6.666666666666667</c:v>
                </c:pt>
              </c:numCache>
            </c:numRef>
          </c:val>
        </c:ser>
        <c:ser>
          <c:idx val="1"/>
          <c:order val="1"/>
          <c:tx>
            <c:strRef>
              <c:f>'[ПН правонарушения вставка.xlsx]Лист1'!$A$27</c:f>
              <c:strCache>
                <c:ptCount val="1"/>
                <c:pt idx="0">
                  <c:v>9 месяцев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6,28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'[ПН правонарушения вставка.xlsx]Лист1'!$B$25</c:f>
              <c:strCache>
                <c:ptCount val="1"/>
                <c:pt idx="0">
                  <c:v>Среднее количество нарушений на 1 проверку</c:v>
                </c:pt>
              </c:strCache>
            </c:strRef>
          </c:cat>
          <c:val>
            <c:numRef>
              <c:f>'[ПН правонарушения вставка.xlsx]Лист1'!$B$27</c:f>
              <c:numCache>
                <c:formatCode>General</c:formatCode>
                <c:ptCount val="1"/>
                <c:pt idx="0">
                  <c:v>6.2692307692307692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9210968"/>
        <c:axId val="359209008"/>
      </c:barChart>
      <c:catAx>
        <c:axId val="359210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9209008"/>
        <c:crosses val="autoZero"/>
        <c:auto val="1"/>
        <c:lblAlgn val="ctr"/>
        <c:lblOffset val="100"/>
        <c:noMultiLvlLbl val="0"/>
      </c:catAx>
      <c:valAx>
        <c:axId val="35920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21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305</c:v>
                </c:pt>
                <c:pt idx="1">
                  <c:v>268</c:v>
                </c:pt>
                <c:pt idx="2">
                  <c:v>158</c:v>
                </c:pt>
                <c:pt idx="3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211752"/>
        <c:axId val="359209400"/>
      </c:barChart>
      <c:catAx>
        <c:axId val="35921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9209400"/>
        <c:crosses val="autoZero"/>
        <c:auto val="1"/>
        <c:lblAlgn val="ctr"/>
        <c:lblOffset val="100"/>
        <c:noMultiLvlLbl val="0"/>
      </c:catAx>
      <c:valAx>
        <c:axId val="35920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921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21619250564611"/>
          <c:y val="0.27351575738737205"/>
          <c:w val="0.71669746129492373"/>
          <c:h val="0.53342190492424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212144"/>
        <c:axId val="359212536"/>
      </c:barChart>
      <c:catAx>
        <c:axId val="3592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9212536"/>
        <c:crosses val="autoZero"/>
        <c:auto val="1"/>
        <c:lblAlgn val="ctr"/>
        <c:lblOffset val="100"/>
        <c:noMultiLvlLbl val="0"/>
      </c:catAx>
      <c:valAx>
        <c:axId val="35921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921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26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661664"/>
        <c:axId val="360219072"/>
      </c:barChart>
      <c:catAx>
        <c:axId val="2796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9072"/>
        <c:crosses val="autoZero"/>
        <c:auto val="1"/>
        <c:lblAlgn val="ctr"/>
        <c:lblOffset val="100"/>
        <c:noMultiLvlLbl val="0"/>
      </c:catAx>
      <c:valAx>
        <c:axId val="3602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966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214760"/>
        <c:axId val="360213584"/>
      </c:barChart>
      <c:catAx>
        <c:axId val="36021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3584"/>
        <c:crosses val="autoZero"/>
        <c:auto val="1"/>
        <c:lblAlgn val="ctr"/>
        <c:lblOffset val="100"/>
        <c:noMultiLvlLbl val="0"/>
      </c:catAx>
      <c:valAx>
        <c:axId val="36021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219856"/>
        <c:axId val="360215936"/>
      </c:barChart>
      <c:catAx>
        <c:axId val="36021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5936"/>
        <c:crosses val="autoZero"/>
        <c:auto val="1"/>
        <c:lblAlgn val="ctr"/>
        <c:lblOffset val="100"/>
        <c:noMultiLvlLbl val="0"/>
      </c:catAx>
      <c:valAx>
        <c:axId val="3602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  <a:p>
            <a: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ГТС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076053910193875"/>
          <c:y val="4.0974433324796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569892880482652"/>
          <c:y val="0.29983283560420149"/>
          <c:w val="0.62860214239034695"/>
          <c:h val="0.53532693847180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explosion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1CB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FC11A33-8BF6-4E69-BEED-7A9A647806B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59.2</c:v>
                </c:pt>
                <c:pt idx="1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220640"/>
        <c:axId val="360213976"/>
      </c:barChart>
      <c:catAx>
        <c:axId val="3602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13976"/>
        <c:crosses val="autoZero"/>
        <c:auto val="1"/>
        <c:lblAlgn val="ctr"/>
        <c:lblOffset val="100"/>
        <c:noMultiLvlLbl val="0"/>
      </c:catAx>
      <c:valAx>
        <c:axId val="36021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022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0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Ивановская </a:t>
            </a: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область </a:t>
            </a:r>
          </a:p>
          <a:p>
            <a:pPr algn="ctr" rtl="0">
              <a:def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 ГТС</a:t>
            </a:r>
            <a:endPara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848318384588427"/>
          <c:y val="3.724714675962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0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286097193677013"/>
          <c:y val="0.27041428547486968"/>
          <c:w val="0.65623537880151162"/>
          <c:h val="0.580597127486634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Ивановская область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1CB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66.2</c:v>
                </c:pt>
                <c:pt idx="1">
                  <c:v>33.799999999999997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Костромская </a:t>
            </a: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область 51 ГТС</a:t>
            </a:r>
            <a:endPara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15959955674682"/>
          <c:y val="4.6096256080632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493659017076612"/>
          <c:y val="0.2551683864374571"/>
          <c:w val="0.66411259388348498"/>
          <c:h val="0.565568395471194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Костромская область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41.2</c:v>
                </c:pt>
                <c:pt idx="1">
                  <c:v>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0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Московская </a:t>
            </a: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область 1504 ГТС</a:t>
            </a:r>
            <a:endPara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200297396361156"/>
          <c:y val="3.754737306973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344799825729522"/>
          <c:y val="0.24790653069294491"/>
          <c:w val="0.6510048966216152"/>
          <c:h val="0.50803554435375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1CB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13.4</c:v>
                </c:pt>
                <c:pt idx="1">
                  <c:v>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Тверская </a:t>
            </a: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область</a:t>
            </a:r>
          </a:p>
          <a:p>
            <a:pPr algn="ctr" rtl="0">
              <a:def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ГТС</a:t>
            </a:r>
          </a:p>
        </c:rich>
      </c:tx>
      <c:layout>
        <c:manualLayout>
          <c:xMode val="edge"/>
          <c:yMode val="edge"/>
          <c:x val="0.19392089635642104"/>
          <c:y val="3.9352511743781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283767273140566"/>
          <c:y val="0.25490589482034182"/>
          <c:w val="0.65838155763711959"/>
          <c:h val="0.538493418524807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Ярославская область 52 ГТС</a:t>
            </a:r>
          </a:p>
        </c:rich>
      </c:tx>
      <c:layout>
        <c:manualLayout>
          <c:xMode val="edge"/>
          <c:yMode val="edge"/>
          <c:x val="0.12934326548781527"/>
          <c:y val="3.0730837387088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2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305039637062784"/>
          <c:y val="0.26541199889981987"/>
          <c:w val="0.66411259388348498"/>
          <c:h val="0.565568395471194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</c:v>
                </c:pt>
                <c:pt idx="1">
                  <c:v>Не внесено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40.4</c:v>
                </c:pt>
                <c:pt idx="1">
                  <c:v>59.6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100"/>
        <c:axId val="279658920"/>
        <c:axId val="279664016"/>
      </c:barChart>
      <c:catAx>
        <c:axId val="279658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664016"/>
        <c:crosses val="autoZero"/>
        <c:auto val="1"/>
        <c:lblAlgn val="ctr"/>
        <c:lblOffset val="100"/>
        <c:noMultiLvlLbl val="0"/>
      </c:catAx>
      <c:valAx>
        <c:axId val="27966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65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650287611004"/>
          <c:y val="0.89831953995204994"/>
          <c:w val="0.70269461533114363"/>
          <c:h val="9.326236206526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3540784185946"/>
          <c:y val="0.25283870227903893"/>
          <c:w val="0.83753149777343328"/>
          <c:h val="0.6097473662167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100"/>
        <c:axId val="279659704"/>
        <c:axId val="279660488"/>
      </c:barChart>
      <c:catAx>
        <c:axId val="279659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660488"/>
        <c:crosses val="autoZero"/>
        <c:auto val="1"/>
        <c:lblAlgn val="ctr"/>
        <c:lblOffset val="100"/>
        <c:noMultiLvlLbl val="0"/>
      </c:catAx>
      <c:valAx>
        <c:axId val="27966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65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51650287611004"/>
          <c:y val="0.89831953995204994"/>
          <c:w val="0.70269461533114363"/>
          <c:h val="9.3262362065266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0.17905</cdr:x>
      <cdr:y>0.19097</cdr:y>
    </cdr:from>
    <cdr:to>
      <cdr:x>0.84885</cdr:x>
      <cdr:y>0.31145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8098" y="473530"/>
          <a:ext cx="1414395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0.27426</cdr:x>
      <cdr:y>0.79232</cdr:y>
    </cdr:from>
    <cdr:to>
      <cdr:x>0.72574</cdr:x>
      <cdr:y>0.91189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29588" y="3555157"/>
          <a:ext cx="2024047" cy="53649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0.18677</cdr:x>
      <cdr:y>0.18363</cdr:y>
    </cdr:from>
    <cdr:to>
      <cdr:x>0.85657</cdr:x>
      <cdr:y>0.30879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392" y="438271"/>
          <a:ext cx="1414395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0.1723</cdr:x>
      <cdr:y>0.17337</cdr:y>
    </cdr:from>
    <cdr:to>
      <cdr:x>0.84211</cdr:x>
      <cdr:y>0.29384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3848" y="429886"/>
          <a:ext cx="1414395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0.13824</cdr:x>
      <cdr:y>0.1723</cdr:y>
    </cdr:from>
    <cdr:to>
      <cdr:x>0.87734</cdr:x>
      <cdr:y>0.2827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1923" y="466221"/>
          <a:ext cx="1560711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0.18157</cdr:x>
      <cdr:y>0.17588</cdr:y>
    </cdr:from>
    <cdr:to>
      <cdr:x>0.85138</cdr:x>
      <cdr:y>0.29159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421" y="454091"/>
          <a:ext cx="1414395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0.21981</cdr:x>
      <cdr:y>0.17329</cdr:y>
    </cdr:from>
    <cdr:to>
      <cdr:x>0.86651</cdr:x>
      <cdr:y>0.29377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4163" y="429692"/>
          <a:ext cx="1365622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0.09289</cdr:x>
      <cdr:y>0.01795</cdr:y>
    </cdr:from>
    <cdr:to>
      <cdr:x>0.9532</cdr:x>
      <cdr:y>0.21541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080" y="72007"/>
          <a:ext cx="316835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0.09289</cdr:x>
      <cdr:y>0.01795</cdr:y>
    </cdr:from>
    <cdr:to>
      <cdr:x>0.9532</cdr:x>
      <cdr:y>0.21541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080" y="72007"/>
          <a:ext cx="316835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0.29819</cdr:x>
      <cdr:y>0.88653</cdr:y>
    </cdr:from>
    <cdr:to>
      <cdr:x>0.84758</cdr:x>
      <cdr:y>0.99764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3814" y="3447206"/>
          <a:ext cx="225477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2021           2022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4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4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4" y="1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8739"/>
            <a:ext cx="4986633" cy="4463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4" y="9431185"/>
            <a:ext cx="2945293" cy="4970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3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7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3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8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0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4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9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8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2022 года»</a:t>
            </a: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Доклад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начальника отдела МОНГТС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Центрального управления Ростехнадзора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Стоянова Даниила Юрьевича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137702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29 марта 2023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г.</a:t>
            </a: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9288-1EF4-4429-8ADD-1A0445CD50AB}" type="slidenum">
              <a:rPr lang="ru-RU" altLang="ru-RU" smtClean="0"/>
              <a:t>1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10</a:t>
            </a:r>
            <a:endParaRPr lang="ru-RU" altLang="ru-RU" sz="16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210769" y="1700808"/>
          <a:ext cx="86409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проверок </a:t>
                      </a:r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постоянного государственного надзора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(ГТС)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235993"/>
              </p:ext>
            </p:extLst>
          </p:nvPr>
        </p:nvGraphicFramePr>
        <p:xfrm>
          <a:off x="323850" y="1923058"/>
          <a:ext cx="4104134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681148"/>
              </p:ext>
            </p:extLst>
          </p:nvPr>
        </p:nvGraphicFramePr>
        <p:xfrm>
          <a:off x="4473251" y="2132856"/>
          <a:ext cx="4483225" cy="448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4613110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48264" y="6393097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11</a:t>
            </a:r>
            <a:endParaRPr lang="ru-RU" altLang="ru-RU" sz="1600" dirty="0"/>
          </a:p>
        </p:txBody>
      </p:sp>
      <p:sp>
        <p:nvSpPr>
          <p:cNvPr id="14344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627212"/>
            <a:ext cx="7416800" cy="387821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+mn-lt"/>
              </a:rPr>
              <a:t>Работа с бесхозяйными объектами</a:t>
            </a:r>
            <a:endParaRPr lang="ru-RU" altLang="ru-RU" sz="2000" b="1" dirty="0">
              <a:latin typeface="+mn-lt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08002830"/>
              </p:ext>
            </p:extLst>
          </p:nvPr>
        </p:nvGraphicFramePr>
        <p:xfrm>
          <a:off x="14486" y="2015033"/>
          <a:ext cx="2985898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20935553"/>
              </p:ext>
            </p:extLst>
          </p:nvPr>
        </p:nvGraphicFramePr>
        <p:xfrm>
          <a:off x="3000384" y="2015033"/>
          <a:ext cx="2943154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51761770"/>
              </p:ext>
            </p:extLst>
          </p:nvPr>
        </p:nvGraphicFramePr>
        <p:xfrm>
          <a:off x="5891807" y="2015033"/>
          <a:ext cx="3359135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5938051"/>
              </p:ext>
            </p:extLst>
          </p:nvPr>
        </p:nvGraphicFramePr>
        <p:xfrm>
          <a:off x="-11460" y="4562151"/>
          <a:ext cx="3103090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628030937"/>
              </p:ext>
            </p:extLst>
          </p:nvPr>
        </p:nvGraphicFramePr>
        <p:xfrm>
          <a:off x="3154303" y="4636602"/>
          <a:ext cx="2789235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697529348"/>
              </p:ext>
            </p:extLst>
          </p:nvPr>
        </p:nvGraphicFramePr>
        <p:xfrm>
          <a:off x="5865861" y="4562151"/>
          <a:ext cx="3359135" cy="199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9955349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314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" y="26822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3507582"/>
            <a:ext cx="9144000" cy="3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59305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141"/>
            <a:ext cx="3419871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622" y="764716"/>
            <a:ext cx="9144000" cy="547259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584195" y="48607"/>
            <a:ext cx="2835677" cy="62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75" y="1743111"/>
            <a:ext cx="4727833" cy="31279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71624" y="4716451"/>
            <a:ext cx="2464594" cy="68955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Владимирская область</a:t>
            </a:r>
          </a:p>
          <a:p>
            <a:r>
              <a:rPr lang="ru-RU" dirty="0" smtClean="0"/>
              <a:t>(29)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4536219" y="4170055"/>
            <a:ext cx="1301" cy="57594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6979" y="3312671"/>
            <a:ext cx="2299097" cy="689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658775" y="3982222"/>
            <a:ext cx="1182795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3161" y="1847276"/>
            <a:ext cx="2301848" cy="68955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Тверская область</a:t>
            </a:r>
          </a:p>
          <a:p>
            <a:r>
              <a:rPr lang="ru-RU" dirty="0"/>
              <a:t>(9)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2615010" y="2529545"/>
            <a:ext cx="1375571" cy="217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77847" y="3102172"/>
            <a:ext cx="2264602" cy="68955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Костромская область</a:t>
            </a:r>
          </a:p>
          <a:p>
            <a:r>
              <a:rPr lang="ru-RU" dirty="0"/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806801" y="3790056"/>
            <a:ext cx="771521" cy="230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8524" y="4716451"/>
            <a:ext cx="2286032" cy="68955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Ивановская область</a:t>
            </a:r>
          </a:p>
          <a:p>
            <a:r>
              <a:rPr lang="ru-RU" dirty="0" smtClean="0"/>
              <a:t>(9)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5125903" y="4115476"/>
            <a:ext cx="1" cy="65214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40888" y="1839995"/>
            <a:ext cx="2307464" cy="68955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Ярославская область</a:t>
            </a:r>
          </a:p>
          <a:p>
            <a:r>
              <a:rPr lang="ru-RU" dirty="0" smtClean="0"/>
              <a:t>(4)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040888" y="2536827"/>
            <a:ext cx="0" cy="63263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131840" y="98654"/>
            <a:ext cx="6300192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</a:rPr>
              <a:t>Распределение бесхозяйных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3162" y="5545245"/>
            <a:ext cx="3306860" cy="383084"/>
          </a:xfrm>
          <a:prstGeom prst="round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Всего бесхозяйных ГТС: </a:t>
            </a:r>
            <a:r>
              <a:rPr lang="ru-RU" dirty="0" smtClean="0"/>
              <a:t>160</a:t>
            </a:r>
            <a:endParaRPr lang="ru-RU" dirty="0"/>
          </a:p>
        </p:txBody>
      </p:sp>
      <p:sp>
        <p:nvSpPr>
          <p:cNvPr id="25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48264" y="6393097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12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1110702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C96A0-C299-415E-B406-F4222BCFEC0B}" type="slidenum">
              <a:rPr lang="ru-RU" altLang="ru-RU" smtClean="0"/>
              <a:t>13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8404E7-4392-455D-B7F2-2FB2D98FD9B5}" type="slidenum">
              <a:rPr lang="ru-RU" altLang="ru-RU" sz="1600" smtClean="0"/>
              <a:t>2</a:t>
            </a:fld>
            <a:endParaRPr lang="ru-RU" altLang="ru-RU" sz="1600" dirty="0"/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9"/>
          <p:cNvSpPr>
            <a:spLocks noChangeArrowheads="1"/>
          </p:cNvSpPr>
          <p:nvPr/>
        </p:nvSpPr>
        <p:spPr bwMode="auto">
          <a:xfrm>
            <a:off x="636343" y="1697065"/>
            <a:ext cx="8049637" cy="1402594"/>
          </a:xfrm>
          <a:prstGeom prst="roundRect">
            <a:avLst>
              <a:gd name="adj" fmla="val 16667"/>
            </a:avLst>
          </a:prstGeom>
          <a:solidFill>
            <a:srgbClr val="F1F8F9"/>
          </a:solidFill>
          <a:ln w="31750" cap="sq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3200" b="1" dirty="0">
                <a:latin typeface="+mn-lt"/>
                <a:cs typeface="Times New Roman" panose="02020603050405020304" pitchFamily="18" charset="0"/>
              </a:rPr>
              <a:t>ГОСУДАРСТВЕННЫЙ НАДЗОР ЗА ГИДРОТЕХНИЧЕСКИМИ СООРУЖЕНИЯМИ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8258"/>
            <a:ext cx="7514259" cy="3484846"/>
          </a:xfrm>
          <a:prstGeom prst="rect">
            <a:avLst/>
          </a:prstGeom>
        </p:spPr>
      </p:pic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6" name="Picture 41" descr="fsetan_emblema20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67211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1" y="1712938"/>
            <a:ext cx="8640960" cy="4889846"/>
          </a:xfrm>
          <a:prstGeom prst="rect">
            <a:avLst/>
          </a:prstGeom>
        </p:spPr>
      </p:pic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BFE61C-614D-4319-BC0A-4723B8D1C0A4}" type="slidenum">
              <a:rPr lang="ru-RU" altLang="ru-RU" sz="1600" smtClean="0"/>
              <a:t>3</a:t>
            </a:fld>
            <a:endParaRPr lang="ru-RU" altLang="ru-RU" sz="1600" dirty="0"/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92957" y="965226"/>
            <a:ext cx="7772400" cy="284434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endParaRPr lang="ru-RU" altLang="ru-RU" sz="20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dirty="0" smtClean="0"/>
              <a:t>ПОДНАДЗОРНЫЕ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 smtClean="0"/>
              <a:t>ОБЪЕКТЫ</a:t>
            </a: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0" y="17488"/>
            <a:ext cx="9144000" cy="1611313"/>
            <a:chOff x="0" y="-251"/>
            <a:chExt cx="5760" cy="1015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5" name="Picture 41" descr="fsetan_emblema20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1229523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481727"/>
              </p:ext>
            </p:extLst>
          </p:nvPr>
        </p:nvGraphicFramePr>
        <p:xfrm>
          <a:off x="0" y="1628800"/>
          <a:ext cx="40445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48264" y="6393097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E569A1-9ECC-46B8-AD65-F30607F4ADD7}" type="slidenum">
              <a:rPr lang="ru-RU" altLang="ru-RU" sz="1600" smtClean="0"/>
              <a:t>4</a:t>
            </a:fld>
            <a:endParaRPr lang="ru-RU" altLang="ru-RU" sz="1600" dirty="0"/>
          </a:p>
        </p:txBody>
      </p:sp>
      <p:sp>
        <p:nvSpPr>
          <p:cNvPr id="14344" name="Скругленный прямоугольник 1"/>
          <p:cNvSpPr>
            <a:spLocks noChangeArrowheads="1"/>
          </p:cNvSpPr>
          <p:nvPr/>
        </p:nvSpPr>
        <p:spPr bwMode="auto">
          <a:xfrm>
            <a:off x="933601" y="1187434"/>
            <a:ext cx="7416800" cy="387821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ГТС в Российский регистр ГТС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0" y="-204076"/>
            <a:ext cx="9144000" cy="1611313"/>
            <a:chOff x="0" y="-251"/>
            <a:chExt cx="5760" cy="1015"/>
          </a:xfrm>
        </p:grpSpPr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3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Скругленный прямоугольник 29"/>
          <p:cNvSpPr/>
          <p:nvPr/>
        </p:nvSpPr>
        <p:spPr bwMode="auto">
          <a:xfrm>
            <a:off x="228600" y="5079454"/>
            <a:ext cx="3587316" cy="1403896"/>
          </a:xfrm>
          <a:prstGeom prst="roundRect">
            <a:avLst/>
          </a:prstGeom>
          <a:ln w="635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6 поднадзорным субъектам: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ГТС:                            1886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в Регистр:               383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внесено в регистр:         1503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044370643"/>
              </p:ext>
            </p:extLst>
          </p:nvPr>
        </p:nvGraphicFramePr>
        <p:xfrm>
          <a:off x="4027712" y="1535965"/>
          <a:ext cx="2111660" cy="247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6737265"/>
              </p:ext>
            </p:extLst>
          </p:nvPr>
        </p:nvGraphicFramePr>
        <p:xfrm>
          <a:off x="5616761" y="1553130"/>
          <a:ext cx="2111660" cy="238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745424403"/>
              </p:ext>
            </p:extLst>
          </p:nvPr>
        </p:nvGraphicFramePr>
        <p:xfrm>
          <a:off x="7221053" y="1535966"/>
          <a:ext cx="2111660" cy="247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343774576"/>
              </p:ext>
            </p:extLst>
          </p:nvPr>
        </p:nvGraphicFramePr>
        <p:xfrm>
          <a:off x="3973321" y="4005139"/>
          <a:ext cx="2111660" cy="270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533441542"/>
              </p:ext>
            </p:extLst>
          </p:nvPr>
        </p:nvGraphicFramePr>
        <p:xfrm>
          <a:off x="5627732" y="4015560"/>
          <a:ext cx="2111660" cy="258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11355584"/>
              </p:ext>
            </p:extLst>
          </p:nvPr>
        </p:nvGraphicFramePr>
        <p:xfrm>
          <a:off x="7151781" y="4015560"/>
          <a:ext cx="2111660" cy="247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76977" y="3578724"/>
            <a:ext cx="1997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77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5691" y="3580683"/>
            <a:ext cx="19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47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0133" y="3583848"/>
            <a:ext cx="158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21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68769" y="6008178"/>
            <a:ext cx="1657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201 ГТС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55995" y="6066824"/>
            <a:ext cx="1545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14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6803" y="6066824"/>
            <a:ext cx="158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Внесено: 21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</p:spTree>
    <p:extLst>
      <p:ext uri="{BB962C8B-B14F-4D97-AF65-F5344CB8AC3E}">
        <p14:creationId xmlns:p14="http://schemas.microsoft.com/office/powerpoint/2010/main" val="2673222751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801BF-8EC2-4348-B918-16DEEE6C87D2}" type="slidenum">
              <a:rPr lang="ru-RU" altLang="ru-RU" sz="1600" smtClean="0"/>
              <a:t>5</a:t>
            </a:fld>
            <a:endParaRPr lang="ru-RU" altLang="ru-RU" sz="16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5237"/>
              </p:ext>
            </p:extLst>
          </p:nvPr>
        </p:nvGraphicFramePr>
        <p:xfrm>
          <a:off x="322943" y="1738313"/>
          <a:ext cx="8640960" cy="89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89457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плановых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контрольных (надзорных) мероприятий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(ГТС)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 bwMode="auto">
          <a:xfrm>
            <a:off x="1187624" y="6093718"/>
            <a:ext cx="193501" cy="28803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915816" y="6074668"/>
            <a:ext cx="193501" cy="28803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724128" y="6093718"/>
            <a:ext cx="193501" cy="28803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258819" y="6058192"/>
            <a:ext cx="193501" cy="28803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067642"/>
              </p:ext>
            </p:extLst>
          </p:nvPr>
        </p:nvGraphicFramePr>
        <p:xfrm>
          <a:off x="519113" y="3534893"/>
          <a:ext cx="3682752" cy="321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30252"/>
              </p:ext>
            </p:extLst>
          </p:nvPr>
        </p:nvGraphicFramePr>
        <p:xfrm>
          <a:off x="5004112" y="2682992"/>
          <a:ext cx="3682800" cy="40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004112" y="2729948"/>
            <a:ext cx="3640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0000"/>
                </a:solidFill>
              </a:rPr>
              <a:t>Среднее количество нарушений на 1 проверку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227" y="2519230"/>
            <a:ext cx="374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00"/>
                </a:solidFill>
              </a:rPr>
              <a:t>Плановые </a:t>
            </a:r>
            <a:r>
              <a:rPr lang="ru-RU" sz="2000" b="1" dirty="0">
                <a:solidFill>
                  <a:srgbClr val="000000"/>
                </a:solidFill>
              </a:rPr>
              <a:t>выездные контрольные (надзорные)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441870882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6801BF-8EC2-4348-B918-16DEEE6C87D2}" type="slidenum">
              <a:rPr lang="ru-RU" altLang="ru-RU" sz="1600" smtClean="0"/>
              <a:t>6</a:t>
            </a:fld>
            <a:endParaRPr lang="ru-RU" altLang="ru-RU" sz="16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78564"/>
              </p:ext>
            </p:extLst>
          </p:nvPr>
        </p:nvGraphicFramePr>
        <p:xfrm>
          <a:off x="323528" y="1628800"/>
          <a:ext cx="864096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Проведение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вне</a:t>
                      </a:r>
                      <a:r>
                        <a:rPr lang="ru-RU" sz="2000" u="sng" baseline="0" dirty="0" smtClean="0">
                          <a:solidFill>
                            <a:schemeClr val="tx1"/>
                          </a:solidFill>
                        </a:rPr>
                        <a:t>плановых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контрольных (надзорных) мероприятий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(ГТС)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9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 bwMode="auto">
          <a:xfrm>
            <a:off x="971600" y="6021288"/>
            <a:ext cx="288032" cy="287610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55776" y="6117568"/>
            <a:ext cx="288032" cy="287610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876256" y="5964239"/>
            <a:ext cx="288032" cy="287610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607315"/>
              </p:ext>
            </p:extLst>
          </p:nvPr>
        </p:nvGraphicFramePr>
        <p:xfrm>
          <a:off x="519113" y="3352313"/>
          <a:ext cx="3682752" cy="321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70397"/>
              </p:ext>
            </p:extLst>
          </p:nvPr>
        </p:nvGraphicFramePr>
        <p:xfrm>
          <a:off x="5109678" y="2502815"/>
          <a:ext cx="3682800" cy="40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228322" y="2539415"/>
            <a:ext cx="3564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Среднее количество нарушений на 1 проверку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963" y="2433139"/>
            <a:ext cx="377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20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+mn-lt"/>
                <a:cs typeface="+mn-cs"/>
              </a:rPr>
              <a:t>Внеплановые выездные контрольные (надзорные)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16806667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48264" y="6393097"/>
            <a:ext cx="202609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6F631-D652-4E2D-B24C-9D4476CC2936}" type="slidenum">
              <a:rPr lang="ru-RU" altLang="ru-RU" sz="1600" smtClean="0"/>
              <a:t>7</a:t>
            </a:fld>
            <a:endParaRPr lang="ru-RU" altLang="ru-RU" sz="1600" dirty="0"/>
          </a:p>
        </p:txBody>
      </p:sp>
      <p:sp>
        <p:nvSpPr>
          <p:cNvPr id="14344" name="Скругленный прямоугольник 1"/>
          <p:cNvSpPr>
            <a:spLocks noChangeArrowheads="1"/>
          </p:cNvSpPr>
          <p:nvPr/>
        </p:nvSpPr>
        <p:spPr bwMode="auto">
          <a:xfrm>
            <a:off x="913253" y="1600200"/>
            <a:ext cx="7416800" cy="42875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+mn-lt"/>
              </a:rPr>
              <a:t>Профилактические</a:t>
            </a:r>
            <a:r>
              <a:rPr lang="ru-RU" altLang="ru-RU" sz="2000" b="1" dirty="0" smtClean="0"/>
              <a:t> меры</a:t>
            </a:r>
            <a:endParaRPr lang="ru-RU" alt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41912" y="2376613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2022 году сотрудниками межрегионального отдела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надзору за ГТС был существенно увеличен объем работы по профилактике правонарушений, путем направления собственникам ГТС предостережений, оказанием консультаций,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 </a:t>
            </a:r>
            <a:r>
              <a:rPr lang="ru-RU" sz="2000" b="1" dirty="0"/>
              <a:t>также рассылкой информационных сообщений.</a:t>
            </a:r>
            <a:endParaRPr lang="ru-RU" sz="2000" dirty="0"/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4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 bwMode="auto">
          <a:xfrm>
            <a:off x="1093093" y="5805264"/>
            <a:ext cx="288032" cy="287610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693979" y="5805264"/>
            <a:ext cx="288032" cy="287610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98030"/>
              </p:ext>
            </p:extLst>
          </p:nvPr>
        </p:nvGraphicFramePr>
        <p:xfrm>
          <a:off x="-9872" y="2896346"/>
          <a:ext cx="4662702" cy="396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412" y="2153799"/>
            <a:ext cx="410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предостережений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10430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95408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8</a:t>
            </a:r>
            <a:endParaRPr lang="ru-RU" altLang="ru-RU" sz="1600" dirty="0"/>
          </a:p>
        </p:txBody>
      </p:sp>
      <p:sp>
        <p:nvSpPr>
          <p:cNvPr id="4118" name="Скругленный прямоугольник 1"/>
          <p:cNvSpPr>
            <a:spLocks noChangeArrowheads="1"/>
          </p:cNvSpPr>
          <p:nvPr/>
        </p:nvSpPr>
        <p:spPr bwMode="auto">
          <a:xfrm>
            <a:off x="713459" y="910766"/>
            <a:ext cx="7772400" cy="647700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194" y="1558466"/>
            <a:ext cx="88028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+mn-lt"/>
                <a:cs typeface="Times New Roman" panose="02020603050405020304" pitchFamily="18" charset="0"/>
              </a:rPr>
              <a:t>Основные нарушения, выявленные при </a:t>
            </a:r>
            <a:r>
              <a:rPr lang="ru-RU" altLang="ru-RU" b="1" dirty="0" smtClean="0">
                <a:latin typeface="+mn-lt"/>
                <a:cs typeface="Times New Roman" panose="02020603050405020304" pitchFamily="18" charset="0"/>
              </a:rPr>
              <a:t>осуществлении надзора </a:t>
            </a:r>
          </a:p>
          <a:p>
            <a:pPr algn="ctr">
              <a:defRPr/>
            </a:pPr>
            <a:r>
              <a:rPr lang="ru-RU" altLang="ru-RU" b="1" dirty="0" smtClean="0">
                <a:latin typeface="+mn-lt"/>
                <a:cs typeface="Times New Roman" panose="02020603050405020304" pitchFamily="18" charset="0"/>
              </a:rPr>
              <a:t>за гидротехническими сооружениями:</a:t>
            </a:r>
            <a:endParaRPr lang="ru-RU" altLang="ru-RU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5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Отсутствует утвержденная </a:t>
            </a:r>
            <a:r>
              <a:rPr lang="ru-RU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в </a:t>
            </a:r>
            <a:r>
              <a:rPr lang="ru-RU" sz="17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установленном порядке декларация безопасности </a:t>
            </a:r>
            <a:r>
              <a:rPr lang="ru-RU" sz="17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Не произведен и не согласован в установленном порядке расчет размера вероятного вреда, который может быть причинен жизни, здоровью физических лиц, имуществу физических и юридических лиц в результате аварии </a:t>
            </a:r>
            <a:r>
              <a:rPr lang="ru-RU" sz="1700" dirty="0" smtClean="0">
                <a:latin typeface="+mn-lt"/>
              </a:rPr>
              <a:t>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Отсутствует полис обязательного страхования гражданской ответственности за причинение вреда в результате аварии на </a:t>
            </a:r>
            <a:r>
              <a:rPr lang="ru-RU" sz="1700" dirty="0" smtClean="0">
                <a:latin typeface="+mn-lt"/>
              </a:rPr>
              <a:t>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Собственником не осуществляется разработка и уточнение критериев безопасности </a:t>
            </a:r>
            <a:r>
              <a:rPr lang="ru-RU" sz="1700" dirty="0" smtClean="0">
                <a:latin typeface="+mn-lt"/>
              </a:rPr>
              <a:t>ГТС;</a:t>
            </a:r>
            <a:endParaRPr lang="ru-RU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Отсутствуют согласованные с </a:t>
            </a:r>
            <a:r>
              <a:rPr lang="ru-RU" sz="1700" dirty="0" err="1">
                <a:latin typeface="+mn-lt"/>
              </a:rPr>
              <a:t>Ростехнадзором</a:t>
            </a:r>
            <a:r>
              <a:rPr lang="ru-RU" sz="1700" dirty="0">
                <a:latin typeface="+mn-lt"/>
              </a:rPr>
              <a:t> правила эксплуатации </a:t>
            </a:r>
            <a:r>
              <a:rPr lang="ru-RU" sz="1700" dirty="0" smtClean="0">
                <a:latin typeface="+mn-lt"/>
              </a:rPr>
              <a:t>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Не обеспечена необходимая квалификация работников, обслуживающих </a:t>
            </a:r>
            <a:r>
              <a:rPr lang="ru-RU" sz="1700" dirty="0" smtClean="0">
                <a:latin typeface="+mn-lt"/>
              </a:rPr>
              <a:t>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+mn-lt"/>
              </a:rPr>
              <a:t>Не определена величина финансового обеспечения </a:t>
            </a:r>
            <a:r>
              <a:rPr lang="ru-RU" sz="1700" dirty="0" smtClean="0">
                <a:latin typeface="+mn-lt"/>
              </a:rPr>
              <a:t>гражданской ответственности за </a:t>
            </a:r>
            <a:r>
              <a:rPr lang="ru-RU" sz="1700" dirty="0">
                <a:latin typeface="+mn-lt"/>
              </a:rPr>
              <a:t>вред, который может быть причинен жизни, здоровью физических лиц, имуществу физических и юридических лиц в результате аварии </a:t>
            </a:r>
            <a:r>
              <a:rPr lang="ru-RU" sz="1700" dirty="0" smtClean="0">
                <a:latin typeface="+mn-lt"/>
              </a:rPr>
              <a:t>ГТС;</a:t>
            </a:r>
            <a:endParaRPr lang="en-US" sz="17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Сведения о ГТС не внесены в Российский регистр гидротехнических сооружений.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>
              <a:latin typeface="+mn-lt"/>
            </a:endParaRP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5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0156740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4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83569" y="1693864"/>
            <a:ext cx="828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ГТС    </a:t>
            </a: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  класса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5" y="2093974"/>
            <a:ext cx="8764223" cy="4344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0361" y="63840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7995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77096</TotalTime>
  <Words>561</Words>
  <Application>Microsoft Office PowerPoint</Application>
  <PresentationFormat>Экран (4:3)</PresentationFormat>
  <Paragraphs>151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guest2</cp:lastModifiedBy>
  <cp:revision>3074</cp:revision>
  <cp:lastPrinted>2021-03-05T08:44:56Z</cp:lastPrinted>
  <dcterms:created xsi:type="dcterms:W3CDTF">2000-02-02T11:29:10Z</dcterms:created>
  <dcterms:modified xsi:type="dcterms:W3CDTF">2023-03-17T07:52:35Z</dcterms:modified>
</cp:coreProperties>
</file>